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7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7318E-0D8A-4B3F-9DE6-EEFEC1DAE92C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BE8EA-69BF-4204-9BEC-62CF8DF91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2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208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984BF4-4F94-4116-B68A-7563310F1532}" type="slidenum">
              <a:rPr lang="en-GB" smtClean="0"/>
              <a:pPr>
                <a:defRPr/>
              </a:pPr>
              <a:t>11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95634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243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638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965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812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618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975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21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98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3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chemeClr val="accent1">
                    <a:lumMod val="50000"/>
                  </a:schemeClr>
                </a:solidFill>
              </a:rPr>
              <a:t>UBSUP Social marketing:</a:t>
            </a:r>
            <a:r>
              <a:rPr lang="nl-NL" sz="2800" b="1" dirty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nl-NL" sz="2800" b="1" dirty="0" smtClean="0">
                <a:solidFill>
                  <a:srgbClr val="C00000"/>
                </a:solidFill>
              </a:rPr>
              <a:t>From macro to micro level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003232" cy="5001419"/>
          </a:xfrm>
        </p:spPr>
        <p:txBody>
          <a:bodyPr/>
          <a:lstStyle/>
          <a:p>
            <a:pPr marL="0" lvl="2" indent="0">
              <a:buNone/>
            </a:pPr>
            <a:r>
              <a:rPr lang="en-GB" sz="2200" u="sng" dirty="0" smtClean="0">
                <a:solidFill>
                  <a:srgbClr val="C00000"/>
                </a:solidFill>
              </a:rPr>
              <a:t>Plot &amp; household level activities:</a:t>
            </a:r>
            <a:endParaRPr lang="en-GB" sz="2200" u="sng" dirty="0">
              <a:solidFill>
                <a:srgbClr val="C00000"/>
              </a:solidFill>
            </a:endParaRPr>
          </a:p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489166"/>
            <a:ext cx="5081451" cy="38081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6190" y="1654926"/>
            <a:ext cx="3666287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1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142875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5575" y="214313"/>
            <a:ext cx="7674049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Thank You!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B5550899-29CD-4AE1-91F5-837D3E77BA0E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836712"/>
            <a:ext cx="7128892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34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0" y="188640"/>
            <a:ext cx="7903029" cy="864096"/>
          </a:xfrm>
        </p:spPr>
        <p:txBody>
          <a:bodyPr/>
          <a:lstStyle/>
          <a:p>
            <a:pPr algn="l"/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Water </a:t>
            </a:r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Sector </a:t>
            </a:r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Trust Fund</a:t>
            </a: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>SOCIAL MARKETING </a:t>
            </a:r>
            <a:endParaRPr lang="nl-N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136904" cy="489654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457200" indent="-457200">
              <a:buNone/>
            </a:pPr>
            <a:endParaRPr lang="nl-NL" sz="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nl-NL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Focus &amp; Levels of Intervention: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nl-NL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</a:t>
            </a:r>
            <a:r>
              <a:rPr lang="nl-NL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  From Awareness to Sales</a:t>
            </a:r>
          </a:p>
          <a:p>
            <a:pPr marL="457200" indent="-457200">
              <a:buNone/>
            </a:pPr>
            <a:endParaRPr lang="nl-NL" sz="1800" i="1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2400" i="1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11113" indent="-11113">
              <a:buNone/>
            </a:pPr>
            <a:endParaRPr lang="nl-NL" sz="2000" i="1" dirty="0" smtClean="0"/>
          </a:p>
          <a:p>
            <a:pPr marL="457200" indent="-457200" algn="ctr">
              <a:buNone/>
            </a:pPr>
            <a:endParaRPr lang="nl-NL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964689"/>
              </p:ext>
            </p:extLst>
          </p:nvPr>
        </p:nvGraphicFramePr>
        <p:xfrm>
          <a:off x="395536" y="4833256"/>
          <a:ext cx="813690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882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i="1" dirty="0" smtClean="0"/>
                        <a:t>people, place, product, price, participation, promotion, policy, programs, positioning, partnerships</a:t>
                      </a:r>
                      <a:r>
                        <a:rPr lang="nl-NL" sz="2000" i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nl-NL" sz="2000" i="1" dirty="0" smtClean="0">
                          <a:solidFill>
                            <a:srgbClr val="FFC000"/>
                          </a:solidFill>
                        </a:rPr>
                        <a:t> poo</a:t>
                      </a:r>
                      <a:r>
                        <a:rPr lang="nl-NL" sz="2000" i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nl-NL" sz="2000" i="1" baseline="0" dirty="0" smtClean="0">
                          <a:solidFill>
                            <a:srgbClr val="FFC000"/>
                          </a:solidFill>
                        </a:rPr>
                        <a:t> pee</a:t>
                      </a:r>
                      <a:endParaRPr lang="nl-NL" sz="2000" i="1" dirty="0" smtClean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065680"/>
            <a:ext cx="3888432" cy="252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66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06" y="0"/>
            <a:ext cx="8030938" cy="908720"/>
          </a:xfrm>
        </p:spPr>
        <p:txBody>
          <a:bodyPr/>
          <a:lstStyle/>
          <a:p>
            <a:pPr algn="l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Focus of  UBSUP’s Social Marketing: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908720"/>
            <a:ext cx="8068546" cy="521744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 smtClean="0"/>
              <a:t>The provision of safe sanitation facilities will only improve people’s health if toilets are well used &amp; maintained and people have good personal hygiene </a:t>
            </a:r>
          </a:p>
          <a:p>
            <a:pPr marL="174625" indent="0" algn="just">
              <a:buNone/>
            </a:pPr>
            <a:endParaRPr lang="en-US" sz="800" dirty="0" smtClean="0"/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That is why UBSUP’s social marketing focuses on:</a:t>
            </a:r>
          </a:p>
          <a:p>
            <a:pPr marL="514350" indent="-339725" algn="just"/>
            <a:r>
              <a:rPr lang="en-US" sz="2000" dirty="0" smtClean="0"/>
              <a:t>Triggering demand for improved sanitation &amp; community participation</a:t>
            </a:r>
          </a:p>
          <a:p>
            <a:pPr marL="514350" indent="-339725" algn="just"/>
            <a:r>
              <a:rPr lang="en-US" sz="2000" dirty="0" smtClean="0"/>
              <a:t>Encouraging  proper use &amp; maintenance of toilets through awareness creation &amp; training</a:t>
            </a:r>
          </a:p>
          <a:p>
            <a:pPr marL="514350" indent="-339725" algn="just"/>
            <a:r>
              <a:rPr lang="en-US" sz="2000" dirty="0"/>
              <a:t>Increasing improved hand washing practices</a:t>
            </a:r>
          </a:p>
          <a:p>
            <a:pPr marL="514350" indent="-339725" algn="just"/>
            <a:r>
              <a:rPr lang="en-US" sz="2000" dirty="0" smtClean="0"/>
              <a:t>Encouraging safe &amp; proper disposal of human waste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0946" y="4083657"/>
            <a:ext cx="2988001" cy="2157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690038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96752"/>
            <a:ext cx="7704856" cy="4929411"/>
          </a:xfrm>
        </p:spPr>
        <p:txBody>
          <a:bodyPr/>
          <a:lstStyle/>
          <a:p>
            <a:pPr marL="514350" lvl="2" indent="-514350">
              <a:buFont typeface="+mj-lt"/>
              <a:buAutoNum type="arabicPeriod"/>
            </a:pPr>
            <a:r>
              <a:rPr lang="en-GB" dirty="0" smtClean="0"/>
              <a:t>National</a:t>
            </a:r>
            <a:r>
              <a:rPr lang="nl-NL" dirty="0" smtClean="0"/>
              <a:t> level</a:t>
            </a:r>
          </a:p>
          <a:p>
            <a:pPr marL="514350" lvl="2" indent="-514350">
              <a:buFont typeface="+mj-lt"/>
              <a:buAutoNum type="arabicPeriod"/>
            </a:pPr>
            <a:r>
              <a:rPr lang="nl-NL" dirty="0" smtClean="0"/>
              <a:t>Water Service Provider and town level</a:t>
            </a:r>
          </a:p>
          <a:p>
            <a:pPr marL="514350" lvl="2" indent="-514350">
              <a:buFont typeface="+mj-lt"/>
              <a:buAutoNum type="arabicPeriod"/>
            </a:pPr>
            <a:r>
              <a:rPr lang="nl-NL" dirty="0" smtClean="0"/>
              <a:t>Area (community) level</a:t>
            </a:r>
          </a:p>
          <a:p>
            <a:pPr marL="514350" lvl="2" indent="-514350">
              <a:buFont typeface="+mj-lt"/>
              <a:buAutoNum type="arabicPeriod"/>
            </a:pPr>
            <a:r>
              <a:rPr lang="nl-NL" dirty="0" smtClean="0"/>
              <a:t>Plot &amp; household level </a:t>
            </a:r>
          </a:p>
          <a:p>
            <a:pPr marL="0" lvl="2" indent="0">
              <a:buNone/>
            </a:pPr>
            <a:endParaRPr lang="nl-NL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330" y="-99392"/>
            <a:ext cx="7994469" cy="1224136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tx2">
                    <a:lumMod val="50000"/>
                  </a:schemeClr>
                </a:solidFill>
              </a:rPr>
              <a:t>Social Marketing: </a:t>
            </a:r>
            <a:r>
              <a:rPr lang="nl-NL" sz="2800" b="1" dirty="0" smtClean="0">
                <a:solidFill>
                  <a:srgbClr val="C00000"/>
                </a:solidFill>
              </a:rPr>
              <a:t>Levels of Intervention</a:t>
            </a:r>
            <a:endParaRPr lang="nl-NL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096" y="2707974"/>
            <a:ext cx="2073549" cy="2932233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445" y="2707974"/>
            <a:ext cx="4147073" cy="293223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Down Arrow 6"/>
          <p:cNvSpPr/>
          <p:nvPr/>
        </p:nvSpPr>
        <p:spPr>
          <a:xfrm>
            <a:off x="450014" y="1196752"/>
            <a:ext cx="484632" cy="15112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0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tx2">
                    <a:lumMod val="50000"/>
                  </a:schemeClr>
                </a:solidFill>
              </a:rPr>
              <a:t>UBSUP social marketing: </a:t>
            </a:r>
            <a:r>
              <a:rPr lang="nl-NL" sz="2800" b="1" dirty="0">
                <a:solidFill>
                  <a:srgbClr val="C00000"/>
                </a:solidFill>
              </a:rPr>
              <a:t>F</a:t>
            </a:r>
            <a:r>
              <a:rPr lang="nl-NL" sz="2800" b="1" dirty="0" smtClean="0">
                <a:solidFill>
                  <a:srgbClr val="C00000"/>
                </a:solidFill>
              </a:rPr>
              <a:t>rom macro to micro level</a:t>
            </a:r>
            <a:endParaRPr lang="nl-NL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539552" y="908720"/>
          <a:ext cx="7632848" cy="4392492"/>
        </p:xfrm>
        <a:graphic>
          <a:graphicData uri="http://schemas.openxmlformats.org/drawingml/2006/table">
            <a:tbl>
              <a:tblPr firstRow="1" firstCol="1" bandRow="1"/>
              <a:tblGrid>
                <a:gridCol w="1502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8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Level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National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Emphasis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Awareness creation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Messages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Importance </a:t>
                      </a: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of good sanitation (better </a:t>
                      </a: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toilets)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   The </a:t>
                      </a: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UBSUP programme &amp; its objectives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    The </a:t>
                      </a: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SafiSan toilets &amp; their advantages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   The sanitation </a:t>
                      </a: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value chain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   Importance </a:t>
                      </a: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of hand washing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Mass media: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TV, radio</a:t>
                      </a: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Print media: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Newspapers</a:t>
                      </a: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Visibility materials: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Mascot, slogan, </a:t>
                      </a:r>
                      <a:r>
                        <a:rPr lang="nl-NL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logo, song, animation</a:t>
                      </a:r>
                      <a:endParaRPr lang="nl-N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TV &amp; radio </a:t>
                      </a: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(questions &amp; answers) sessions (Q&amp;A)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Newspaper advertisement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8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394" y="188640"/>
            <a:ext cx="7981406" cy="550263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tx2">
                    <a:lumMod val="50000"/>
                  </a:schemeClr>
                </a:solidFill>
              </a:rPr>
              <a:t>UBSUP social marketing: </a:t>
            </a:r>
            <a:r>
              <a:rPr lang="nl-NL" sz="2800" b="1" dirty="0">
                <a:solidFill>
                  <a:srgbClr val="C00000"/>
                </a:solidFill>
              </a:rPr>
              <a:t>F</a:t>
            </a:r>
            <a:r>
              <a:rPr lang="nl-NL" sz="2800" b="1" dirty="0" smtClean="0">
                <a:solidFill>
                  <a:srgbClr val="C00000"/>
                </a:solidFill>
              </a:rPr>
              <a:t>rom macro to micro level</a:t>
            </a:r>
            <a:endParaRPr lang="nl-NL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002925"/>
              </p:ext>
            </p:extLst>
          </p:nvPr>
        </p:nvGraphicFramePr>
        <p:xfrm>
          <a:off x="899592" y="738903"/>
          <a:ext cx="7344816" cy="4956546"/>
        </p:xfrm>
        <a:graphic>
          <a:graphicData uri="http://schemas.openxmlformats.org/drawingml/2006/table">
            <a:tbl>
              <a:tblPr firstRow="1" firstCol="1" bandRow="1"/>
              <a:tblGrid>
                <a:gridCol w="1445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7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Level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Water</a:t>
                      </a:r>
                      <a:r>
                        <a:rPr lang="nl-NL" sz="1800" b="1" baseline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Service Provider and/or town level 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Empahsis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Awareness </a:t>
                      </a:r>
                      <a:r>
                        <a:rPr lang="nl-NL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creation &gt; sensitisation &gt; marketing</a:t>
                      </a:r>
                      <a:endParaRPr lang="nl-NL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Messages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Importance </a:t>
                      </a: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of good sanitation (better </a:t>
                      </a: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toilets)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   The </a:t>
                      </a: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UBSUP programme &amp; its objectives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3a.   The </a:t>
                      </a: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SafiSan toilets &amp; their </a:t>
                      </a: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advantages 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3b.   How to get a safiSan toilet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   The </a:t>
                      </a: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sanitation value </a:t>
                      </a: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chain (decentralised treatment)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   Importance </a:t>
                      </a: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of hand washing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Mass media: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Local TV</a:t>
                      </a:r>
                      <a:r>
                        <a:rPr lang="nl-NL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nl-NL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radio, SMS messaging</a:t>
                      </a:r>
                      <a:endParaRPr lang="nl-N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Print media: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Banners, posters, brochures,</a:t>
                      </a:r>
                      <a:r>
                        <a:rPr lang="nl-NL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flyers</a:t>
                      </a:r>
                      <a:endParaRPr lang="nl-N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Visibility materials: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Mascot, slogan, </a:t>
                      </a:r>
                      <a:r>
                        <a:rPr lang="nl-NL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logo, t-shirts, caps</a:t>
                      </a:r>
                      <a:endParaRPr lang="nl-N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TV &amp; radio Q&amp;A </a:t>
                      </a: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sessions, SMS messages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Putting up billboards</a:t>
                      </a:r>
                      <a:r>
                        <a:rPr lang="nl-NL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&amp; banners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Video</a:t>
                      </a:r>
                      <a:r>
                        <a:rPr lang="nl-NL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presentations</a:t>
                      </a:r>
                      <a:endParaRPr lang="nl-N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3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82" y="188640"/>
            <a:ext cx="7942217" cy="498012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tx2">
                    <a:lumMod val="50000"/>
                  </a:schemeClr>
                </a:solidFill>
              </a:rPr>
              <a:t>UBSUP social marketing: </a:t>
            </a:r>
            <a:r>
              <a:rPr lang="nl-NL" sz="2800" b="1" dirty="0">
                <a:solidFill>
                  <a:srgbClr val="C00000"/>
                </a:solidFill>
              </a:rPr>
              <a:t>F</a:t>
            </a:r>
            <a:r>
              <a:rPr lang="nl-NL" sz="2800" b="1" dirty="0" smtClean="0">
                <a:solidFill>
                  <a:srgbClr val="C00000"/>
                </a:solidFill>
              </a:rPr>
              <a:t>rom macro to micro level</a:t>
            </a:r>
            <a:endParaRPr lang="nl-NL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963451"/>
              </p:ext>
            </p:extLst>
          </p:nvPr>
        </p:nvGraphicFramePr>
        <p:xfrm>
          <a:off x="1009815" y="686652"/>
          <a:ext cx="7344816" cy="4956546"/>
        </p:xfrm>
        <a:graphic>
          <a:graphicData uri="http://schemas.openxmlformats.org/drawingml/2006/table">
            <a:tbl>
              <a:tblPr firstRow="1" firstCol="1" bandRow="1"/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1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Level 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noProof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Area level</a:t>
                      </a:r>
                      <a:endParaRPr lang="en-GB" sz="1800" b="1" noProof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Emphasis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noProof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Awareness creation, sensitisation &amp; marketing</a:t>
                      </a:r>
                      <a:endParaRPr lang="en-GB" sz="1800" b="1" noProof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Messages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Importance of good sanitation (better toilets)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   The UBSUP programme &amp; its objectives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3a.  The SafiSan toilets &amp; their advantages 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3b.  How to </a:t>
                      </a:r>
                      <a:r>
                        <a:rPr lang="en-GB" sz="1800" b="1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use</a:t>
                      </a: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en-GB" sz="1800" b="1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get</a:t>
                      </a: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 SafiSan toilet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   Sanitation value chain (decentralised treatment in the area)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   Importance of hand washing 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Media 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Community media: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Barazas,</a:t>
                      </a:r>
                      <a:r>
                        <a:rPr lang="en-GB" sz="1600" baseline="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fairs P.A. Announcements, skits</a:t>
                      </a:r>
                      <a:endParaRPr lang="en-GB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Print media: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Banners, posters, brochures,</a:t>
                      </a:r>
                      <a:r>
                        <a:rPr lang="en-GB" sz="1600" baseline="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flyers</a:t>
                      </a:r>
                      <a:endParaRPr lang="en-GB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Visibility materials: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Mascot, slogan, logo, t-shirts, caps</a:t>
                      </a:r>
                      <a:endParaRPr lang="en-GB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Activities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 announcements, SafiSan</a:t>
                      </a:r>
                      <a:r>
                        <a:rPr lang="en-GB" sz="1800" baseline="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baraza shows, drama performances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Putting up billboards</a:t>
                      </a:r>
                      <a:r>
                        <a:rPr lang="en-GB" sz="1800" baseline="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&amp; banners, opinion leaders’ </a:t>
                      </a:r>
                      <a:r>
                        <a:rPr lang="en-GB" sz="1800" baseline="0" noProof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presentations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Video</a:t>
                      </a:r>
                      <a:r>
                        <a:rPr lang="en-GB" sz="1800" baseline="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presentations, visits to sewage treatment works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040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0" y="188640"/>
            <a:ext cx="7903029" cy="504381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tx2">
                    <a:lumMod val="50000"/>
                  </a:schemeClr>
                </a:solidFill>
              </a:rPr>
              <a:t>UBSUP social marketing: </a:t>
            </a:r>
            <a:r>
              <a:rPr lang="nl-NL" sz="2800" b="1" dirty="0">
                <a:solidFill>
                  <a:srgbClr val="C00000"/>
                </a:solidFill>
              </a:rPr>
              <a:t>F</a:t>
            </a:r>
            <a:r>
              <a:rPr lang="nl-NL" sz="2800" b="1" dirty="0" smtClean="0">
                <a:solidFill>
                  <a:srgbClr val="C00000"/>
                </a:solidFill>
              </a:rPr>
              <a:t>rom macro to micro</a:t>
            </a:r>
            <a:endParaRPr lang="nl-NL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580426"/>
              </p:ext>
            </p:extLst>
          </p:nvPr>
        </p:nvGraphicFramePr>
        <p:xfrm>
          <a:off x="1170534" y="693021"/>
          <a:ext cx="7344816" cy="4956546"/>
        </p:xfrm>
        <a:graphic>
          <a:graphicData uri="http://schemas.openxmlformats.org/drawingml/2006/table">
            <a:tbl>
              <a:tblPr firstRow="1" firstCol="1" bandRow="1"/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1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Level 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noProof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Plot</a:t>
                      </a:r>
                      <a:r>
                        <a:rPr lang="en-GB" sz="1800" b="1" baseline="0" noProof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h</a:t>
                      </a:r>
                      <a:r>
                        <a:rPr lang="en-GB" sz="1800" b="1" noProof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ousehold level</a:t>
                      </a:r>
                      <a:endParaRPr lang="en-GB" sz="1800" b="1" noProof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Emphasis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noProof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Sensitisation &amp; marketing</a:t>
                      </a:r>
                      <a:endParaRPr lang="en-GB" sz="1800" b="1" noProof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Messages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Importance of good sanitation (better toilets)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   The UBSUP programme &amp; its objectives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3a.  The SafiSan toilets &amp; their advantages 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3b.  How to </a:t>
                      </a:r>
                      <a:r>
                        <a:rPr lang="en-GB" sz="1800" b="1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get</a:t>
                      </a: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en-GB" sz="1800" b="1" noProof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use</a:t>
                      </a: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 SafiSan toilet (detailed procedure)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   The sanitation value chain (decentralised treatment)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   Importance of hand washing 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Media 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Print</a:t>
                      </a:r>
                      <a:r>
                        <a:rPr lang="en-GB" sz="1800" baseline="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media: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Hand book, </a:t>
                      </a:r>
                      <a:r>
                        <a:rPr lang="en-GB" sz="1600" noProof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brochures,</a:t>
                      </a:r>
                      <a:r>
                        <a:rPr lang="en-GB" sz="1600" baseline="0" noProof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flyers, manuals</a:t>
                      </a:r>
                      <a:endParaRPr lang="en-GB" sz="16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Demonstration</a:t>
                      </a:r>
                      <a:r>
                        <a:rPr lang="en-GB" sz="1800" baseline="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Demonstration toilets, video</a:t>
                      </a:r>
                      <a:r>
                        <a:rPr lang="en-GB" sz="1600" baseline="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presentations</a:t>
                      </a:r>
                      <a:endParaRPr lang="en-GB" sz="16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Visibility materials: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Mascot, slogan, logo, t-shirts, caps</a:t>
                      </a:r>
                      <a:endParaRPr lang="en-GB" sz="16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Activities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Plot</a:t>
                      </a:r>
                      <a:r>
                        <a:rPr lang="en-GB" sz="1800" baseline="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visits &amp; meetings at plot level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Handing out brochures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4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noProof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Toilet</a:t>
                      </a:r>
                      <a:r>
                        <a:rPr lang="en-GB" sz="1800" baseline="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demonstrations (using demo toilet or video)</a:t>
                      </a:r>
                      <a:endParaRPr lang="en-GB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846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890" y="188640"/>
            <a:ext cx="8085909" cy="72008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tx2">
                    <a:lumMod val="50000"/>
                  </a:schemeClr>
                </a:solidFill>
              </a:rPr>
              <a:t>UBSUP social marketing: </a:t>
            </a:r>
            <a:r>
              <a:rPr lang="nl-NL" sz="2800" b="1" dirty="0">
                <a:solidFill>
                  <a:srgbClr val="C00000"/>
                </a:solidFill>
              </a:rPr>
              <a:t>F</a:t>
            </a:r>
            <a:r>
              <a:rPr lang="nl-NL" sz="2800" b="1" dirty="0" smtClean="0">
                <a:solidFill>
                  <a:srgbClr val="C00000"/>
                </a:solidFill>
              </a:rPr>
              <a:t>rom macro to micro level</a:t>
            </a:r>
            <a:endParaRPr lang="nl-NL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145435"/>
          </a:xfrm>
        </p:spPr>
        <p:txBody>
          <a:bodyPr/>
          <a:lstStyle/>
          <a:p>
            <a:pPr marL="0" indent="0">
              <a:buNone/>
            </a:pP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	Awareness </a:t>
            </a:r>
            <a:r>
              <a:rPr lang="nl-NL" sz="2000" dirty="0" smtClean="0">
                <a:solidFill>
                  <a:schemeClr val="accent1">
                    <a:lumMod val="75000"/>
                  </a:schemeClr>
                </a:solidFill>
              </a:rPr>
              <a:t>creation         Sensitisation     Marketing      Sale</a:t>
            </a:r>
            <a:endParaRPr lang="nl-NL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140204"/>
              </p:ext>
            </p:extLst>
          </p:nvPr>
        </p:nvGraphicFramePr>
        <p:xfrm>
          <a:off x="503366" y="1579731"/>
          <a:ext cx="8208911" cy="35487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6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00">
                <a:tc row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Level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National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WSP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Town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Area</a:t>
                      </a:r>
                      <a:r>
                        <a:rPr lang="en-GB" sz="1600" baseline="0" dirty="0" smtClean="0">
                          <a:effectLst/>
                        </a:rPr>
                        <a:t> &amp; </a:t>
                      </a:r>
                      <a:r>
                        <a:rPr lang="en-GB" sz="1600" dirty="0" smtClean="0">
                          <a:effectLst/>
                        </a:rPr>
                        <a:t>community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Plot</a:t>
                      </a:r>
                      <a:r>
                        <a:rPr lang="en-GB" sz="1600" baseline="0" dirty="0" smtClean="0">
                          <a:effectLst/>
                        </a:rPr>
                        <a:t> &amp; </a:t>
                      </a:r>
                      <a:r>
                        <a:rPr lang="en-GB" sz="1600" dirty="0" smtClean="0">
                          <a:effectLst/>
                        </a:rPr>
                        <a:t>household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Macro</a:t>
                      </a:r>
                      <a:endParaRPr lang="nl-NL" sz="16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Macro</a:t>
                      </a:r>
                      <a:endParaRPr lang="nl-NL" sz="16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Macro</a:t>
                      </a:r>
                      <a:endParaRPr lang="nl-NL" sz="16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Meso</a:t>
                      </a:r>
                      <a:endParaRPr lang="nl-N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Micro</a:t>
                      </a:r>
                      <a:endParaRPr lang="nl-NL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Objective</a:t>
                      </a:r>
                      <a:endParaRPr lang="nl-N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awareness creation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awareness creation 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C00000"/>
                          </a:solidFill>
                          <a:effectLst/>
                        </a:rPr>
                        <a:t>s</a:t>
                      </a: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ensitisation </a:t>
                      </a:r>
                      <a:r>
                        <a:rPr lang="en-GB" sz="1600" b="1" dirty="0">
                          <a:solidFill>
                            <a:srgbClr val="C00000"/>
                          </a:solidFill>
                          <a:effectLst/>
                        </a:rPr>
                        <a:t>&amp; </a:t>
                      </a: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marketing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C00000"/>
                          </a:solidFill>
                          <a:effectLst/>
                        </a:rPr>
                        <a:t>m</a:t>
                      </a: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arketing  &amp; sale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marketing, sale</a:t>
                      </a:r>
                      <a:r>
                        <a:rPr lang="en-GB" sz="1600" b="1" dirty="0">
                          <a:solidFill>
                            <a:srgbClr val="C00000"/>
                          </a:solidFill>
                          <a:effectLst/>
                        </a:rPr>
                        <a:t>, </a:t>
                      </a: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and proper use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435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KAP </a:t>
                      </a:r>
                      <a:r>
                        <a:rPr lang="en-GB" sz="1600" baseline="30000" dirty="0">
                          <a:effectLst/>
                        </a:rPr>
                        <a:t>(1)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C00000"/>
                          </a:solidFill>
                          <a:effectLst/>
                        </a:rPr>
                        <a:t>K</a:t>
                      </a:r>
                      <a:r>
                        <a:rPr lang="en-GB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nowledge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C00000"/>
                          </a:solidFill>
                          <a:effectLst/>
                        </a:rPr>
                        <a:t>K</a:t>
                      </a:r>
                      <a:r>
                        <a:rPr lang="en-GB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nowledge 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</a:t>
                      </a: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ttitude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K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nowledge</a:t>
                      </a:r>
                      <a:r>
                        <a:rPr lang="en-GB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600" b="1" baseline="0" dirty="0" smtClean="0"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ttitude         </a:t>
                      </a: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P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ractice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K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nowledge</a:t>
                      </a:r>
                      <a:r>
                        <a:rPr lang="en-GB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600" b="1" baseline="0" dirty="0" smtClean="0"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ttitude         </a:t>
                      </a: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P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ractice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K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nowledge</a:t>
                      </a:r>
                      <a:r>
                        <a:rPr lang="en-GB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1600" b="1" baseline="0" dirty="0" smtClean="0"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ttitude         </a:t>
                      </a:r>
                      <a:r>
                        <a:rPr lang="en-GB" sz="1600" b="1" dirty="0" smtClean="0">
                          <a:solidFill>
                            <a:srgbClr val="C00000"/>
                          </a:solidFill>
                          <a:effectLst/>
                        </a:rPr>
                        <a:t>P</a:t>
                      </a: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ractice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4357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Media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TV</a:t>
                      </a:r>
                      <a:r>
                        <a:rPr lang="en-GB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&amp; radio commercials adverts 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radio (Q&amp;A) banners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road shows, banners police band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posters</a:t>
                      </a:r>
                      <a:r>
                        <a:rPr lang="en-GB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   drama   </a:t>
                      </a:r>
                      <a:r>
                        <a:rPr lang="en-GB" sz="1600" b="1" i="1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barazas</a:t>
                      </a:r>
                      <a:endParaRPr lang="nl-NL" sz="16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plot visits posters,</a:t>
                      </a:r>
                      <a:r>
                        <a:rPr lang="nl-NL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demos forms</a:t>
                      </a:r>
                      <a:r>
                        <a:rPr lang="nl-NL" sz="16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contract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2627784" y="1160748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ight Arrow 6"/>
          <p:cNvSpPr/>
          <p:nvPr/>
        </p:nvSpPr>
        <p:spPr>
          <a:xfrm>
            <a:off x="4283968" y="1156725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ight Arrow 7"/>
          <p:cNvSpPr/>
          <p:nvPr/>
        </p:nvSpPr>
        <p:spPr>
          <a:xfrm>
            <a:off x="5652120" y="1163418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01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728</Words>
  <Application>Microsoft Office PowerPoint</Application>
  <PresentationFormat>On-screen Show (4:3)</PresentationFormat>
  <Paragraphs>196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Papyrus</vt:lpstr>
      <vt:lpstr>Times New Roman</vt:lpstr>
      <vt:lpstr>Office Theme</vt:lpstr>
      <vt:lpstr>PowerPoint Presentation</vt:lpstr>
      <vt:lpstr>Water Sector Trust Fund SOCIAL MARKETING </vt:lpstr>
      <vt:lpstr>Focus of  UBSUP’s Social Marketing:</vt:lpstr>
      <vt:lpstr>Social Marketing: Levels of Intervention</vt:lpstr>
      <vt:lpstr>UBSUP social marketing: From macro to micro level</vt:lpstr>
      <vt:lpstr>UBSUP social marketing: From macro to micro level</vt:lpstr>
      <vt:lpstr>UBSUP social marketing: From macro to micro level</vt:lpstr>
      <vt:lpstr>UBSUP social marketing: From macro to micro</vt:lpstr>
      <vt:lpstr>UBSUP social marketing: From macro to micro level</vt:lpstr>
      <vt:lpstr>UBSUP Social marketing: From macro to micro level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Charlotte</cp:lastModifiedBy>
  <cp:revision>11</cp:revision>
  <dcterms:created xsi:type="dcterms:W3CDTF">2017-07-24T09:02:33Z</dcterms:created>
  <dcterms:modified xsi:type="dcterms:W3CDTF">2017-08-03T07:15:39Z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242308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